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ileron Regular" panose="020B0604020202020204" charset="0"/>
      <p:regular r:id="rId14"/>
    </p:embeddedFont>
    <p:embeddedFont>
      <p:font typeface="Aileron Regular Bold" panose="020B0604020202020204" charset="0"/>
      <p:regular r:id="rId15"/>
    </p:embeddedFont>
    <p:embeddedFont>
      <p:font typeface="Bebas Neue" panose="020B0604020202020204" charset="0"/>
      <p:regular r:id="rId16"/>
    </p:embeddedFont>
    <p:embeddedFont>
      <p:font typeface="Bebas Neue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y Fernando" userId="c59589e407608e66" providerId="LiveId" clId="{86FCD3E5-2E3E-424C-B111-AB3953E6A818}"/>
    <pc:docChg chg="modSld">
      <pc:chgData name="Antony Fernando" userId="c59589e407608e66" providerId="LiveId" clId="{86FCD3E5-2E3E-424C-B111-AB3953E6A818}" dt="2022-05-11T19:15:59.650" v="14" actId="404"/>
      <pc:docMkLst>
        <pc:docMk/>
      </pc:docMkLst>
      <pc:sldChg chg="modSp mod">
        <pc:chgData name="Antony Fernando" userId="c59589e407608e66" providerId="LiveId" clId="{86FCD3E5-2E3E-424C-B111-AB3953E6A818}" dt="2022-05-11T19:11:06.546" v="2" actId="255"/>
        <pc:sldMkLst>
          <pc:docMk/>
          <pc:sldMk cId="0" sldId="256"/>
        </pc:sldMkLst>
        <pc:spChg chg="mod">
          <ac:chgData name="Antony Fernando" userId="c59589e407608e66" providerId="LiveId" clId="{86FCD3E5-2E3E-424C-B111-AB3953E6A818}" dt="2022-05-11T19:11:06.546" v="2" actId="255"/>
          <ac:spMkLst>
            <pc:docMk/>
            <pc:sldMk cId="0" sldId="256"/>
            <ac:spMk id="20" creationId="{00000000-0000-0000-0000-000000000000}"/>
          </ac:spMkLst>
        </pc:spChg>
      </pc:sldChg>
      <pc:sldChg chg="modSp mod">
        <pc:chgData name="Antony Fernando" userId="c59589e407608e66" providerId="LiveId" clId="{86FCD3E5-2E3E-424C-B111-AB3953E6A818}" dt="2022-05-11T19:15:59.650" v="14" actId="404"/>
        <pc:sldMkLst>
          <pc:docMk/>
          <pc:sldMk cId="0" sldId="258"/>
        </pc:sldMkLst>
        <pc:spChg chg="mod">
          <ac:chgData name="Antony Fernando" userId="c59589e407608e66" providerId="LiveId" clId="{86FCD3E5-2E3E-424C-B111-AB3953E6A818}" dt="2022-05-11T19:15:59.650" v="14" actId="404"/>
          <ac:spMkLst>
            <pc:docMk/>
            <pc:sldMk cId="0" sldId="258"/>
            <ac:spMk id="20" creationId="{00000000-0000-0000-0000-000000000000}"/>
          </ac:spMkLst>
        </pc:spChg>
      </pc:sldChg>
      <pc:sldChg chg="modSp mod">
        <pc:chgData name="Antony Fernando" userId="c59589e407608e66" providerId="LiveId" clId="{86FCD3E5-2E3E-424C-B111-AB3953E6A818}" dt="2022-05-11T19:13:15.738" v="11" actId="404"/>
        <pc:sldMkLst>
          <pc:docMk/>
          <pc:sldMk cId="0" sldId="260"/>
        </pc:sldMkLst>
        <pc:spChg chg="mod">
          <ac:chgData name="Antony Fernando" userId="c59589e407608e66" providerId="LiveId" clId="{86FCD3E5-2E3E-424C-B111-AB3953E6A818}" dt="2022-05-11T19:13:03.727" v="8" actId="404"/>
          <ac:spMkLst>
            <pc:docMk/>
            <pc:sldMk cId="0" sldId="260"/>
            <ac:spMk id="15" creationId="{00000000-0000-0000-0000-000000000000}"/>
          </ac:spMkLst>
        </pc:spChg>
        <pc:spChg chg="mod">
          <ac:chgData name="Antony Fernando" userId="c59589e407608e66" providerId="LiveId" clId="{86FCD3E5-2E3E-424C-B111-AB3953E6A818}" dt="2022-05-11T19:13:06.191" v="9" actId="404"/>
          <ac:spMkLst>
            <pc:docMk/>
            <pc:sldMk cId="0" sldId="260"/>
            <ac:spMk id="16" creationId="{00000000-0000-0000-0000-000000000000}"/>
          </ac:spMkLst>
        </pc:spChg>
        <pc:spChg chg="mod">
          <ac:chgData name="Antony Fernando" userId="c59589e407608e66" providerId="LiveId" clId="{86FCD3E5-2E3E-424C-B111-AB3953E6A818}" dt="2022-05-11T19:13:10.698" v="10" actId="404"/>
          <ac:spMkLst>
            <pc:docMk/>
            <pc:sldMk cId="0" sldId="260"/>
            <ac:spMk id="17" creationId="{00000000-0000-0000-0000-000000000000}"/>
          </ac:spMkLst>
        </pc:spChg>
        <pc:spChg chg="mod">
          <ac:chgData name="Antony Fernando" userId="c59589e407608e66" providerId="LiveId" clId="{86FCD3E5-2E3E-424C-B111-AB3953E6A818}" dt="2022-05-11T19:13:15.738" v="11" actId="404"/>
          <ac:spMkLst>
            <pc:docMk/>
            <pc:sldMk cId="0" sldId="260"/>
            <ac:spMk id="18" creationId="{00000000-0000-0000-0000-000000000000}"/>
          </ac:spMkLst>
        </pc:spChg>
        <pc:picChg chg="mod">
          <ac:chgData name="Antony Fernando" userId="c59589e407608e66" providerId="LiveId" clId="{86FCD3E5-2E3E-424C-B111-AB3953E6A818}" dt="2022-05-11T19:11:58.806" v="5" actId="1076"/>
          <ac:picMkLst>
            <pc:docMk/>
            <pc:sldMk cId="0" sldId="260"/>
            <ac:picMk id="10" creationId="{00000000-0000-0000-0000-000000000000}"/>
          </ac:picMkLst>
        </pc:picChg>
      </pc:sldChg>
      <pc:sldChg chg="modSp mod">
        <pc:chgData name="Antony Fernando" userId="c59589e407608e66" providerId="LiveId" clId="{86FCD3E5-2E3E-424C-B111-AB3953E6A818}" dt="2022-05-11T19:13:23.871" v="12" actId="404"/>
        <pc:sldMkLst>
          <pc:docMk/>
          <pc:sldMk cId="0" sldId="261"/>
        </pc:sldMkLst>
        <pc:spChg chg="mod">
          <ac:chgData name="Antony Fernando" userId="c59589e407608e66" providerId="LiveId" clId="{86FCD3E5-2E3E-424C-B111-AB3953E6A818}" dt="2022-05-11T19:13:23.871" v="12" actId="404"/>
          <ac:spMkLst>
            <pc:docMk/>
            <pc:sldMk cId="0" sldId="261"/>
            <ac:spMk id="7" creationId="{00000000-0000-0000-0000-000000000000}"/>
          </ac:spMkLst>
        </pc:spChg>
      </pc:sldChg>
      <pc:sldChg chg="modSp mod">
        <pc:chgData name="Antony Fernando" userId="c59589e407608e66" providerId="LiveId" clId="{86FCD3E5-2E3E-424C-B111-AB3953E6A818}" dt="2022-05-11T19:13:27.358" v="13" actId="404"/>
        <pc:sldMkLst>
          <pc:docMk/>
          <pc:sldMk cId="0" sldId="262"/>
        </pc:sldMkLst>
        <pc:spChg chg="mod">
          <ac:chgData name="Antony Fernando" userId="c59589e407608e66" providerId="LiveId" clId="{86FCD3E5-2E3E-424C-B111-AB3953E6A818}" dt="2022-05-11T19:13:27.358" v="13" actId="404"/>
          <ac:spMkLst>
            <pc:docMk/>
            <pc:sldMk cId="0" sldId="262"/>
            <ac:spMk id="7" creationId="{00000000-0000-0000-0000-000000000000}"/>
          </ac:spMkLst>
        </pc:spChg>
      </pc:sldChg>
      <pc:sldChg chg="modSp mod">
        <pc:chgData name="Antony Fernando" userId="c59589e407608e66" providerId="LiveId" clId="{86FCD3E5-2E3E-424C-B111-AB3953E6A818}" dt="2022-05-11T19:12:29.769" v="7" actId="404"/>
        <pc:sldMkLst>
          <pc:docMk/>
          <pc:sldMk cId="0" sldId="265"/>
        </pc:sldMkLst>
        <pc:spChg chg="mod">
          <ac:chgData name="Antony Fernando" userId="c59589e407608e66" providerId="LiveId" clId="{86FCD3E5-2E3E-424C-B111-AB3953E6A818}" dt="2022-05-11T19:12:29.769" v="7" actId="404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Antony Fernando" userId="c59589e407608e66" providerId="LiveId" clId="{86FCD3E5-2E3E-424C-B111-AB3953E6A818}" dt="2022-05-11T19:12:16.392" v="6" actId="404"/>
        <pc:sldMkLst>
          <pc:docMk/>
          <pc:sldMk cId="0" sldId="267"/>
        </pc:sldMkLst>
        <pc:spChg chg="mod">
          <ac:chgData name="Antony Fernando" userId="c59589e407608e66" providerId="LiveId" clId="{86FCD3E5-2E3E-424C-B111-AB3953E6A818}" dt="2022-05-11T19:12:16.392" v="6" actId="404"/>
          <ac:spMkLst>
            <pc:docMk/>
            <pc:sldMk cId="0" sldId="267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6096000" y="8763000"/>
            <a:ext cx="3048000" cy="304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3048000" y="8763000"/>
            <a:ext cx="3048000" cy="304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0" y="8763000"/>
            <a:ext cx="3048000" cy="304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5240000" y="8763000"/>
            <a:ext cx="3048000" cy="304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2192000" y="8763000"/>
            <a:ext cx="3048000" cy="304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9144000" y="8763000"/>
            <a:ext cx="3048000" cy="304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6096000" y="-1524000"/>
            <a:ext cx="3048000" cy="304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3048000" y="-1524000"/>
            <a:ext cx="3048000" cy="304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0" y="-1524000"/>
            <a:ext cx="30480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5240000" y="-1524000"/>
            <a:ext cx="3048000" cy="304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2192000" y="-1524000"/>
            <a:ext cx="3048000" cy="304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9144000" y="-1524000"/>
            <a:ext cx="3048000" cy="304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1905000" y="6858000"/>
            <a:ext cx="3429000" cy="342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1905000" y="3429000"/>
            <a:ext cx="3429000" cy="3429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1905000" y="0"/>
            <a:ext cx="3429000" cy="342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16764000" y="6858000"/>
            <a:ext cx="3429000" cy="3429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16764000" y="3429000"/>
            <a:ext cx="3429000" cy="3429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16764000" y="0"/>
            <a:ext cx="3429000" cy="3429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699224" y="3876867"/>
            <a:ext cx="6889552" cy="207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46"/>
              </a:lnSpc>
            </a:pPr>
            <a:r>
              <a:rPr lang="en-US" sz="11000" dirty="0" err="1">
                <a:solidFill>
                  <a:srgbClr val="37C9EF"/>
                </a:solidFill>
                <a:latin typeface="Bebas Neue"/>
              </a:rPr>
              <a:t>matriz</a:t>
            </a:r>
            <a:r>
              <a:rPr lang="en-US" sz="11000" dirty="0">
                <a:solidFill>
                  <a:srgbClr val="37C9EF"/>
                </a:solidFill>
                <a:latin typeface="Bebas Neue"/>
              </a:rPr>
              <a:t> swot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00326" y="2143386"/>
            <a:ext cx="4341984" cy="60002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96861" y="4286250"/>
            <a:ext cx="7706171" cy="147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800" dirty="0">
                <a:solidFill>
                  <a:srgbClr val="37C9EF"/>
                </a:solidFill>
                <a:latin typeface="Aileron Regular Bold"/>
              </a:rPr>
              <a:t>PERGUNTAS 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65258" y="637674"/>
            <a:ext cx="7639085" cy="39532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9166" r="19245"/>
          <a:stretch>
            <a:fillRect/>
          </a:stretch>
        </p:blipFill>
        <p:spPr>
          <a:xfrm>
            <a:off x="1292139" y="2614287"/>
            <a:ext cx="4151940" cy="83894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33389">
            <a:off x="3025417" y="2799309"/>
            <a:ext cx="1484618" cy="25774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55777" y="4495650"/>
            <a:ext cx="11203523" cy="517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>
                <a:solidFill>
                  <a:srgbClr val="FFFFFF"/>
                </a:solidFill>
                <a:latin typeface="Aileron Regular Bold"/>
              </a:rPr>
              <a:t>Deixei de comemorar meu aniversário para apresentar o trabalho de Administração Geral</a:t>
            </a:r>
          </a:p>
          <a:p>
            <a:pPr algn="ctr">
              <a:lnSpc>
                <a:spcPts val="6870"/>
              </a:lnSpc>
            </a:pPr>
            <a:endParaRPr lang="en-US" sz="4907">
              <a:solidFill>
                <a:srgbClr val="FFFFFF"/>
              </a:solidFill>
              <a:latin typeface="Aileron Regular Bold"/>
            </a:endParaRPr>
          </a:p>
          <a:p>
            <a:pPr algn="ctr">
              <a:lnSpc>
                <a:spcPts val="6870"/>
              </a:lnSpc>
            </a:pPr>
            <a:r>
              <a:rPr lang="en-US" sz="4907">
                <a:solidFill>
                  <a:srgbClr val="FFFFFF"/>
                </a:solidFill>
                <a:latin typeface="Aileron Regular Bold"/>
              </a:rPr>
              <a:t>Espero que ao menos você tenha gostado da apresentação KSKS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12024" y="5143500"/>
            <a:ext cx="14263952" cy="121632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99172" y="2060408"/>
            <a:ext cx="12489656" cy="147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800" dirty="0" err="1">
                <a:solidFill>
                  <a:srgbClr val="37C9EF"/>
                </a:solidFill>
                <a:latin typeface="Aileron Regular Bold"/>
              </a:rPr>
              <a:t>Obrigado</a:t>
            </a:r>
            <a:r>
              <a:rPr lang="en-US" sz="8800" dirty="0">
                <a:solidFill>
                  <a:srgbClr val="37C9EF"/>
                </a:solidFill>
                <a:latin typeface="Aileron Regular Bold"/>
              </a:rPr>
              <a:t> pela </a:t>
            </a:r>
            <a:r>
              <a:rPr lang="en-US" sz="8800" dirty="0" err="1">
                <a:solidFill>
                  <a:srgbClr val="37C9EF"/>
                </a:solidFill>
                <a:latin typeface="Aileron Regular Bold"/>
              </a:rPr>
              <a:t>Atenção</a:t>
            </a:r>
            <a:endParaRPr lang="en-US" sz="8800" dirty="0">
              <a:solidFill>
                <a:srgbClr val="37C9EF"/>
              </a:solidFill>
              <a:latin typeface="Aileron Regula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5512" y="-2966386"/>
            <a:ext cx="13096975" cy="539676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7325" t="31069" r="4185" b="28901"/>
          <a:stretch>
            <a:fillRect/>
          </a:stretch>
        </p:blipFill>
        <p:spPr>
          <a:xfrm>
            <a:off x="9459309" y="0"/>
            <a:ext cx="5086839" cy="16663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41852" y="0"/>
            <a:ext cx="2972624" cy="15405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45345" y="62909"/>
            <a:ext cx="2191720" cy="154055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118664" y="2525356"/>
            <a:ext cx="6140636" cy="52362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3456617"/>
            <a:ext cx="11344196" cy="327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1493" lvl="1" indent="-505746" algn="just">
              <a:lnSpc>
                <a:spcPts val="6559"/>
              </a:lnSpc>
              <a:buFont typeface="Arial"/>
              <a:buChar char="•"/>
            </a:pPr>
            <a:r>
              <a:rPr lang="en-US" sz="4685">
                <a:solidFill>
                  <a:srgbClr val="FFFFFF"/>
                </a:solidFill>
                <a:latin typeface="Aileron Regular"/>
              </a:rPr>
              <a:t>Antony Fernando Ribas Rocha Silva</a:t>
            </a:r>
          </a:p>
          <a:p>
            <a:pPr marL="1011493" lvl="1" indent="-505746" algn="just">
              <a:lnSpc>
                <a:spcPts val="6559"/>
              </a:lnSpc>
              <a:buFont typeface="Arial"/>
              <a:buChar char="•"/>
            </a:pPr>
            <a:r>
              <a:rPr lang="en-US" sz="4685">
                <a:solidFill>
                  <a:srgbClr val="FFFFFF"/>
                </a:solidFill>
                <a:latin typeface="Aileron Regular"/>
              </a:rPr>
              <a:t>Gabriele Xavier Ferreira</a:t>
            </a:r>
          </a:p>
          <a:p>
            <a:pPr marL="1011493" lvl="1" indent="-505746" algn="just">
              <a:lnSpc>
                <a:spcPts val="6559"/>
              </a:lnSpc>
              <a:buFont typeface="Arial"/>
              <a:buChar char="•"/>
            </a:pPr>
            <a:r>
              <a:rPr lang="en-US" sz="4685">
                <a:solidFill>
                  <a:srgbClr val="FFFFFF"/>
                </a:solidFill>
                <a:latin typeface="Aileron Regular"/>
              </a:rPr>
              <a:t>Matheus Henrique Santos e Silva</a:t>
            </a:r>
          </a:p>
          <a:p>
            <a:pPr marL="1011493" lvl="1" indent="-505746" algn="just">
              <a:lnSpc>
                <a:spcPts val="6559"/>
              </a:lnSpc>
              <a:buFont typeface="Arial"/>
              <a:buChar char="•"/>
            </a:pPr>
            <a:r>
              <a:rPr lang="en-US" sz="4685">
                <a:solidFill>
                  <a:srgbClr val="FFFFFF"/>
                </a:solidFill>
                <a:latin typeface="Aileron Regular"/>
              </a:rPr>
              <a:t>Thais Priscila Lopes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544" y="8472626"/>
            <a:ext cx="13265357" cy="151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2"/>
              </a:lnSpc>
            </a:pPr>
            <a:r>
              <a:rPr lang="en-US" sz="2901">
                <a:solidFill>
                  <a:srgbClr val="FFFFFF"/>
                </a:solidFill>
                <a:latin typeface="Aileron Regular Bold"/>
              </a:rPr>
              <a:t>MATÉRIA:</a:t>
            </a:r>
            <a:r>
              <a:rPr lang="en-US" sz="2901">
                <a:solidFill>
                  <a:srgbClr val="FFFFFF"/>
                </a:solidFill>
                <a:latin typeface="Aileron Regular"/>
              </a:rPr>
              <a:t> Administração Geral</a:t>
            </a:r>
          </a:p>
          <a:p>
            <a:pPr>
              <a:lnSpc>
                <a:spcPts val="4062"/>
              </a:lnSpc>
            </a:pPr>
            <a:r>
              <a:rPr lang="en-US" sz="2901">
                <a:solidFill>
                  <a:srgbClr val="FFFFFF"/>
                </a:solidFill>
                <a:latin typeface="Aileron Regular Bold"/>
              </a:rPr>
              <a:t>ORIENTADOR:</a:t>
            </a:r>
            <a:r>
              <a:rPr lang="en-US" sz="2901">
                <a:solidFill>
                  <a:srgbClr val="FFFFFF"/>
                </a:solidFill>
                <a:latin typeface="Aileron Regular"/>
              </a:rPr>
              <a:t> Luiz Fernando Tavares</a:t>
            </a:r>
          </a:p>
          <a:p>
            <a:pPr>
              <a:lnSpc>
                <a:spcPts val="4062"/>
              </a:lnSpc>
            </a:pPr>
            <a:r>
              <a:rPr lang="en-US" sz="2901">
                <a:solidFill>
                  <a:srgbClr val="FFFFFF"/>
                </a:solidFill>
                <a:latin typeface="Aileron Regular Bold"/>
              </a:rPr>
              <a:t>GRADUAÇÃO:  </a:t>
            </a:r>
            <a:r>
              <a:rPr lang="en-US" sz="2901">
                <a:solidFill>
                  <a:srgbClr val="FFFFFF"/>
                </a:solidFill>
                <a:latin typeface="Aileron Regular"/>
              </a:rPr>
              <a:t>Tecnologia em Análise e Desenvolvimento de Sistemas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192500" y="10160000"/>
            <a:ext cx="2095500" cy="127000"/>
          </a:xfrm>
          <a:prstGeom prst="rect">
            <a:avLst/>
          </a:prstGeom>
          <a:solidFill>
            <a:srgbClr val="001F6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956"/>
          <a:stretch>
            <a:fillRect/>
          </a:stretch>
        </p:blipFill>
        <p:spPr>
          <a:xfrm>
            <a:off x="-52150" y="3028517"/>
            <a:ext cx="3617109" cy="54932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8865"/>
          <a:stretch>
            <a:fillRect/>
          </a:stretch>
        </p:blipFill>
        <p:spPr>
          <a:xfrm>
            <a:off x="8925881" y="2937090"/>
            <a:ext cx="3843654" cy="571276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984985" y="5775158"/>
            <a:ext cx="1349741" cy="2966120"/>
            <a:chOff x="0" y="0"/>
            <a:chExt cx="870921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0921" cy="1913890"/>
            </a:xfrm>
            <a:custGeom>
              <a:avLst/>
              <a:gdLst/>
              <a:ahLst/>
              <a:cxnLst/>
              <a:rect l="l" t="t" r="r" b="b"/>
              <a:pathLst>
                <a:path w="870921" h="1913890">
                  <a:moveTo>
                    <a:pt x="0" y="0"/>
                  </a:moveTo>
                  <a:lnTo>
                    <a:pt x="870921" y="0"/>
                  </a:lnTo>
                  <a:lnTo>
                    <a:pt x="87092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1F6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767659" y="6359977"/>
            <a:ext cx="1883074" cy="1965933"/>
            <a:chOff x="0" y="0"/>
            <a:chExt cx="2006141" cy="2094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6141" cy="2094415"/>
            </a:xfrm>
            <a:custGeom>
              <a:avLst/>
              <a:gdLst/>
              <a:ahLst/>
              <a:cxnLst/>
              <a:rect l="l" t="t" r="r" b="b"/>
              <a:pathLst>
                <a:path w="2006141" h="2094415">
                  <a:moveTo>
                    <a:pt x="0" y="0"/>
                  </a:moveTo>
                  <a:lnTo>
                    <a:pt x="2006141" y="0"/>
                  </a:lnTo>
                  <a:lnTo>
                    <a:pt x="2006141" y="2094415"/>
                  </a:lnTo>
                  <a:lnTo>
                    <a:pt x="0" y="2094415"/>
                  </a:lnTo>
                  <a:close/>
                </a:path>
              </a:pathLst>
            </a:custGeom>
            <a:solidFill>
              <a:srgbClr val="001F62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1804697">
            <a:off x="6930608" y="4852245"/>
            <a:ext cx="3225807" cy="3067743"/>
            <a:chOff x="0" y="0"/>
            <a:chExt cx="6350000" cy="60388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038850"/>
            </a:xfrm>
            <a:custGeom>
              <a:avLst/>
              <a:gdLst/>
              <a:ahLst/>
              <a:cxnLst/>
              <a:rect l="l" t="t" r="r" b="b"/>
              <a:pathLst>
                <a:path w="6350000" h="6038850">
                  <a:moveTo>
                    <a:pt x="1212850" y="6038850"/>
                  </a:moveTo>
                  <a:lnTo>
                    <a:pt x="0" y="2306320"/>
                  </a:lnTo>
                  <a:lnTo>
                    <a:pt x="3175000" y="0"/>
                  </a:lnTo>
                  <a:lnTo>
                    <a:pt x="6350000" y="2306320"/>
                  </a:lnTo>
                  <a:lnTo>
                    <a:pt x="5137150" y="6038850"/>
                  </a:lnTo>
                  <a:lnTo>
                    <a:pt x="1212850" y="6038850"/>
                  </a:lnTo>
                  <a:close/>
                </a:path>
              </a:pathLst>
            </a:custGeom>
            <a:solidFill>
              <a:srgbClr val="001F62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-1330319">
            <a:off x="8223644" y="6475929"/>
            <a:ext cx="1968181" cy="1871740"/>
            <a:chOff x="0" y="0"/>
            <a:chExt cx="6350000" cy="60388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038850"/>
            </a:xfrm>
            <a:custGeom>
              <a:avLst/>
              <a:gdLst/>
              <a:ahLst/>
              <a:cxnLst/>
              <a:rect l="l" t="t" r="r" b="b"/>
              <a:pathLst>
                <a:path w="6350000" h="6038850">
                  <a:moveTo>
                    <a:pt x="1212850" y="6038850"/>
                  </a:moveTo>
                  <a:lnTo>
                    <a:pt x="0" y="2306320"/>
                  </a:lnTo>
                  <a:lnTo>
                    <a:pt x="3175000" y="0"/>
                  </a:lnTo>
                  <a:lnTo>
                    <a:pt x="6350000" y="2306320"/>
                  </a:lnTo>
                  <a:lnTo>
                    <a:pt x="5137150" y="6038850"/>
                  </a:lnTo>
                  <a:lnTo>
                    <a:pt x="1212850" y="6038850"/>
                  </a:lnTo>
                  <a:close/>
                </a:path>
              </a:pathLst>
            </a:custGeom>
            <a:solidFill>
              <a:srgbClr val="001F62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-5193516">
            <a:off x="8085096" y="6688062"/>
            <a:ext cx="2191994" cy="2084586"/>
            <a:chOff x="0" y="0"/>
            <a:chExt cx="6350000" cy="60388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038850"/>
            </a:xfrm>
            <a:custGeom>
              <a:avLst/>
              <a:gdLst/>
              <a:ahLst/>
              <a:cxnLst/>
              <a:rect l="l" t="t" r="r" b="b"/>
              <a:pathLst>
                <a:path w="6350000" h="6038850">
                  <a:moveTo>
                    <a:pt x="1212850" y="6038850"/>
                  </a:moveTo>
                  <a:lnTo>
                    <a:pt x="0" y="2306320"/>
                  </a:lnTo>
                  <a:lnTo>
                    <a:pt x="3175000" y="0"/>
                  </a:lnTo>
                  <a:lnTo>
                    <a:pt x="6350000" y="2306320"/>
                  </a:lnTo>
                  <a:lnTo>
                    <a:pt x="5137150" y="6038850"/>
                  </a:lnTo>
                  <a:lnTo>
                    <a:pt x="1212850" y="6038850"/>
                  </a:lnTo>
                  <a:close/>
                </a:path>
              </a:pathLst>
            </a:custGeom>
            <a:solidFill>
              <a:srgbClr val="001F62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39171" y="3477126"/>
            <a:ext cx="5987143" cy="411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539603" y="4466248"/>
            <a:ext cx="5386278" cy="213655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 l="14962"/>
          <a:stretch>
            <a:fillRect/>
          </a:stretch>
        </p:blipFill>
        <p:spPr>
          <a:xfrm>
            <a:off x="12490067" y="-10300"/>
            <a:ext cx="5812149" cy="10297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623422" y="7292367"/>
            <a:ext cx="497606" cy="1229431"/>
            <a:chOff x="0" y="0"/>
            <a:chExt cx="530127" cy="13097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0127" cy="1309780"/>
            </a:xfrm>
            <a:custGeom>
              <a:avLst/>
              <a:gdLst/>
              <a:ahLst/>
              <a:cxnLst/>
              <a:rect l="l" t="t" r="r" b="b"/>
              <a:pathLst>
                <a:path w="530127" h="1309780">
                  <a:moveTo>
                    <a:pt x="0" y="0"/>
                  </a:moveTo>
                  <a:lnTo>
                    <a:pt x="530127" y="0"/>
                  </a:lnTo>
                  <a:lnTo>
                    <a:pt x="530127" y="1309780"/>
                  </a:lnTo>
                  <a:lnTo>
                    <a:pt x="0" y="1309780"/>
                  </a:lnTo>
                  <a:close/>
                </a:path>
              </a:pathLst>
            </a:custGeom>
            <a:solidFill>
              <a:srgbClr val="001F62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76421" y="904875"/>
            <a:ext cx="4800005" cy="90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8"/>
              </a:lnSpc>
            </a:pPr>
            <a:r>
              <a:rPr lang="en-US" sz="5400" dirty="0">
                <a:solidFill>
                  <a:srgbClr val="37C9EF"/>
                </a:solidFill>
                <a:latin typeface="Bebas Neue Bold"/>
              </a:rPr>
              <a:t>EMPRESA ESCOLHIDA: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192500" y="0"/>
            <a:ext cx="2095500" cy="127000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81881"/>
            <a:ext cx="8726607" cy="79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7"/>
              </a:lnSpc>
            </a:pPr>
            <a:r>
              <a:rPr lang="en-US" sz="5525" spc="-165">
                <a:solidFill>
                  <a:srgbClr val="37C9EF"/>
                </a:solidFill>
                <a:latin typeface="Aileron Regular Bold"/>
              </a:rPr>
              <a:t>O QUE É A BTG PACTUAL 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7388" t="22166" r="8804" b="20503"/>
          <a:stretch>
            <a:fillRect/>
          </a:stretch>
        </p:blipFill>
        <p:spPr>
          <a:xfrm>
            <a:off x="13251687" y="962108"/>
            <a:ext cx="4007613" cy="18276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025566"/>
            <a:ext cx="16230600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3999" spc="639">
                <a:solidFill>
                  <a:srgbClr val="37C9EF"/>
                </a:solidFill>
                <a:latin typeface="Aileron Regular Bold"/>
              </a:rPr>
              <a:t>BANKING AND TRADING GROUP PACTUAL É UM BANCO DE INVESTIMENTO BRASILEIRO, ESPECIALIZADO EM CAPITAL DE INVESTIMENTO E CAPITAL DE RISCO, ALÉM DA ADMINISTRAÇÃO DE FUNDOS DE INVESTIMENTO, DE GERENCIAMENTO DE PATRIMÔNIO, E DE ATIVOS GLOBAIS.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30700" y="9599715"/>
            <a:ext cx="12573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773400" y="9599715"/>
            <a:ext cx="1257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516100" y="9599715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258800" y="9599715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44200" y="9599715"/>
            <a:ext cx="1257300" cy="125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001500" y="9599715"/>
            <a:ext cx="12573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29600" y="9599715"/>
            <a:ext cx="1257300" cy="1257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486900" y="9599715"/>
            <a:ext cx="12573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972300" y="9599715"/>
            <a:ext cx="1257300" cy="125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15000" y="9599715"/>
            <a:ext cx="1257300" cy="125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457700" y="9599715"/>
            <a:ext cx="1257300" cy="1257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00400" y="9599715"/>
            <a:ext cx="1257300" cy="125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943100" y="9599715"/>
            <a:ext cx="1257300" cy="1257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5800" y="9599715"/>
            <a:ext cx="1257300" cy="1257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71500" y="9599715"/>
            <a:ext cx="12573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06263" y="1077529"/>
            <a:ext cx="3524483" cy="35244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28072" y="1077529"/>
            <a:ext cx="3524483" cy="35244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91774" y="1077529"/>
            <a:ext cx="3524483" cy="35244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7254" y="1077529"/>
            <a:ext cx="3524483" cy="35244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5951289" y="-6512928"/>
            <a:ext cx="18723483" cy="35063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2116769" y="-6512928"/>
            <a:ext cx="18723483" cy="35063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19530" y="-6512928"/>
            <a:ext cx="18723483" cy="35063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5515806" y="-6512928"/>
            <a:ext cx="18723483" cy="35063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t="22442" b="25011"/>
          <a:stretch>
            <a:fillRect/>
          </a:stretch>
        </p:blipFill>
        <p:spPr>
          <a:xfrm>
            <a:off x="5811725" y="8039100"/>
            <a:ext cx="5589531" cy="195806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15489" y="1142817"/>
            <a:ext cx="1008013" cy="365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68"/>
              </a:lnSpc>
            </a:pPr>
            <a:r>
              <a:rPr lang="en-US" sz="21334">
                <a:solidFill>
                  <a:srgbClr val="001F62"/>
                </a:solidFill>
                <a:latin typeface="Bebas Neue"/>
              </a:rPr>
              <a:t>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64185" y="1142817"/>
            <a:ext cx="1579662" cy="365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68"/>
              </a:lnSpc>
            </a:pPr>
            <a:r>
              <a:rPr lang="en-US" sz="21334">
                <a:solidFill>
                  <a:srgbClr val="001F62"/>
                </a:solidFill>
                <a:latin typeface="Bebas Neue"/>
              </a:rPr>
              <a:t>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63313" y="1142817"/>
            <a:ext cx="1054001" cy="365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68"/>
              </a:lnSpc>
            </a:pPr>
            <a:r>
              <a:rPr lang="en-US" sz="21334">
                <a:solidFill>
                  <a:srgbClr val="001F62"/>
                </a:solidFill>
                <a:latin typeface="Bebas Neue"/>
              </a:rPr>
              <a:t>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80795" y="1142817"/>
            <a:ext cx="975420" cy="365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68"/>
              </a:lnSpc>
            </a:pPr>
            <a:r>
              <a:rPr lang="en-US" sz="21334">
                <a:solidFill>
                  <a:srgbClr val="001F62"/>
                </a:solidFill>
                <a:latin typeface="Bebas Neue"/>
              </a:rPr>
              <a:t>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67194" y="5078029"/>
            <a:ext cx="2304604" cy="184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4800" dirty="0">
                <a:solidFill>
                  <a:srgbClr val="FFFFFF"/>
                </a:solidFill>
                <a:latin typeface="Bebas Neue"/>
              </a:rPr>
              <a:t>STRENGHTS</a:t>
            </a:r>
            <a:endParaRPr lang="en-US" sz="5299" dirty="0">
              <a:solidFill>
                <a:srgbClr val="FFFFFF"/>
              </a:solidFill>
              <a:latin typeface="Bebas Neue"/>
            </a:endParaRPr>
          </a:p>
          <a:p>
            <a:pPr algn="ctr">
              <a:lnSpc>
                <a:spcPts val="7419"/>
              </a:lnSpc>
            </a:pPr>
            <a:r>
              <a:rPr lang="en-US" sz="5299" dirty="0">
                <a:solidFill>
                  <a:srgbClr val="FFFFFF"/>
                </a:solidFill>
                <a:latin typeface="Bebas Neue"/>
              </a:rPr>
              <a:t>FORÇAS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01540" y="5078029"/>
            <a:ext cx="2704951" cy="184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4800" dirty="0">
                <a:solidFill>
                  <a:srgbClr val="FFFFFF"/>
                </a:solidFill>
                <a:latin typeface="Bebas Neue"/>
              </a:rPr>
              <a:t>WEAKNESSES</a:t>
            </a:r>
            <a:endParaRPr lang="en-US" sz="5299" dirty="0">
              <a:solidFill>
                <a:srgbClr val="FFFFFF"/>
              </a:solidFill>
              <a:latin typeface="Bebas Neue"/>
            </a:endParaRPr>
          </a:p>
          <a:p>
            <a:pPr algn="ctr">
              <a:lnSpc>
                <a:spcPts val="7419"/>
              </a:lnSpc>
            </a:pPr>
            <a:r>
              <a:rPr lang="en-US" sz="5299" dirty="0">
                <a:solidFill>
                  <a:srgbClr val="FFFFFF"/>
                </a:solidFill>
                <a:latin typeface="Bebas Neue"/>
              </a:rPr>
              <a:t>FRAQUEZAS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71957" y="5078029"/>
            <a:ext cx="3236714" cy="176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 dirty="0">
                <a:solidFill>
                  <a:srgbClr val="FFFFFF"/>
                </a:solidFill>
                <a:latin typeface="Bebas Neue"/>
              </a:rPr>
              <a:t>OPPORTUNITIES</a:t>
            </a:r>
          </a:p>
          <a:p>
            <a:pPr algn="ctr">
              <a:lnSpc>
                <a:spcPts val="7419"/>
              </a:lnSpc>
            </a:pPr>
            <a:r>
              <a:rPr lang="en-US" sz="4800" dirty="0">
                <a:solidFill>
                  <a:srgbClr val="FFFFFF"/>
                </a:solidFill>
                <a:latin typeface="Bebas Neue"/>
              </a:rPr>
              <a:t>OPORTUNIDADES</a:t>
            </a:r>
            <a:endParaRPr lang="en-US" sz="5299" dirty="0">
              <a:solidFill>
                <a:srgbClr val="FFFFFF"/>
              </a:solidFill>
              <a:latin typeface="Bebas Neu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892192" y="5078029"/>
            <a:ext cx="1952625" cy="176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 dirty="0">
                <a:solidFill>
                  <a:srgbClr val="FFFFFF"/>
                </a:solidFill>
                <a:latin typeface="Bebas Neue"/>
              </a:rPr>
              <a:t>THREATS</a:t>
            </a:r>
          </a:p>
          <a:p>
            <a:pPr algn="ctr">
              <a:lnSpc>
                <a:spcPts val="7419"/>
              </a:lnSpc>
            </a:pPr>
            <a:r>
              <a:rPr lang="en-US" sz="4800" dirty="0">
                <a:solidFill>
                  <a:srgbClr val="FFFFFF"/>
                </a:solidFill>
                <a:latin typeface="Bebas Neue"/>
              </a:rPr>
              <a:t>AMEAÇAS</a:t>
            </a:r>
            <a:endParaRPr lang="en-US" sz="5299" dirty="0">
              <a:solidFill>
                <a:srgbClr val="FFFFFF"/>
              </a:solidFill>
              <a:latin typeface="Bebas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4350" y="942164"/>
            <a:ext cx="3524483" cy="35244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31492" y="-577817"/>
            <a:ext cx="4634903" cy="11442633"/>
            <a:chOff x="0" y="0"/>
            <a:chExt cx="1690825" cy="41743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0825" cy="4174304"/>
            </a:xfrm>
            <a:custGeom>
              <a:avLst/>
              <a:gdLst/>
              <a:ahLst/>
              <a:cxnLst/>
              <a:rect l="l" t="t" r="r" b="b"/>
              <a:pathLst>
                <a:path w="1690825" h="4174304">
                  <a:moveTo>
                    <a:pt x="0" y="0"/>
                  </a:moveTo>
                  <a:lnTo>
                    <a:pt x="0" y="4174304"/>
                  </a:lnTo>
                  <a:lnTo>
                    <a:pt x="1690825" y="4174304"/>
                  </a:lnTo>
                  <a:lnTo>
                    <a:pt x="1690825" y="0"/>
                  </a:lnTo>
                  <a:lnTo>
                    <a:pt x="0" y="0"/>
                  </a:lnTo>
                  <a:close/>
                  <a:moveTo>
                    <a:pt x="1629865" y="4113343"/>
                  </a:moveTo>
                  <a:lnTo>
                    <a:pt x="59690" y="4113343"/>
                  </a:lnTo>
                  <a:lnTo>
                    <a:pt x="59690" y="59690"/>
                  </a:lnTo>
                  <a:lnTo>
                    <a:pt x="1629865" y="59690"/>
                  </a:lnTo>
                  <a:lnTo>
                    <a:pt x="1629865" y="41133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73654" y="6666054"/>
            <a:ext cx="4400491" cy="29336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22585" y="1007451"/>
            <a:ext cx="1008013" cy="365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68"/>
              </a:lnSpc>
            </a:pPr>
            <a:r>
              <a:rPr lang="en-US" sz="21334">
                <a:solidFill>
                  <a:srgbClr val="001F62"/>
                </a:solidFill>
                <a:latin typeface="Bebas Neue"/>
              </a:rPr>
              <a:t>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8344" y="4971239"/>
            <a:ext cx="1956495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00" dirty="0">
                <a:solidFill>
                  <a:srgbClr val="FFFFFF"/>
                </a:solidFill>
                <a:latin typeface="Bebas Neue"/>
              </a:rPr>
              <a:t>STRENGHTS</a:t>
            </a:r>
            <a:endParaRPr lang="en-US" sz="4499" dirty="0">
              <a:solidFill>
                <a:srgbClr val="FFFFFF"/>
              </a:solidFill>
              <a:latin typeface="Bebas Neue"/>
            </a:endParaRPr>
          </a:p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Bebas Neue"/>
              </a:rPr>
              <a:t>FORÇAS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030700" y="9599715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73400" y="9599715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16100" y="9599715"/>
            <a:ext cx="1257300" cy="125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58800" y="9599715"/>
            <a:ext cx="12573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44200" y="9599715"/>
            <a:ext cx="1257300" cy="1257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01500" y="9599715"/>
            <a:ext cx="12573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29600" y="9599715"/>
            <a:ext cx="1257300" cy="125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486900" y="9599715"/>
            <a:ext cx="1257300" cy="125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72300" y="9599715"/>
            <a:ext cx="1257300" cy="1257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15000" y="9599715"/>
            <a:ext cx="1257300" cy="125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457700" y="9599715"/>
            <a:ext cx="1257300" cy="1257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2440"/>
          <a:stretch>
            <a:fillRect/>
          </a:stretch>
        </p:blipFill>
        <p:spPr>
          <a:xfrm>
            <a:off x="3985461" y="9599715"/>
            <a:ext cx="472239" cy="1257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438650" y="2067250"/>
            <a:ext cx="13556121" cy="591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9"/>
              </a:lnSpc>
              <a:spcBef>
                <a:spcPct val="0"/>
              </a:spcBef>
            </a:pPr>
            <a:r>
              <a:rPr lang="en-US" sz="3335">
                <a:solidFill>
                  <a:srgbClr val="37C9EF"/>
                </a:solidFill>
                <a:latin typeface="Aileron Regular Bold"/>
              </a:rPr>
              <a:t>- é uma das marcas premium com maiores diferenciais no Brasil e na América Latina;</a:t>
            </a:r>
          </a:p>
          <a:p>
            <a:pPr algn="just">
              <a:lnSpc>
                <a:spcPts val="4669"/>
              </a:lnSpc>
              <a:spcBef>
                <a:spcPct val="0"/>
              </a:spcBef>
            </a:pPr>
            <a:endParaRPr lang="en-US" sz="3335">
              <a:solidFill>
                <a:srgbClr val="37C9EF"/>
              </a:solidFill>
              <a:latin typeface="Aileron Regular Bold"/>
            </a:endParaRPr>
          </a:p>
          <a:p>
            <a:pPr algn="just">
              <a:lnSpc>
                <a:spcPts val="4669"/>
              </a:lnSpc>
              <a:spcBef>
                <a:spcPct val="0"/>
              </a:spcBef>
            </a:pPr>
            <a:r>
              <a:rPr lang="en-US" sz="3335">
                <a:solidFill>
                  <a:srgbClr val="37C9EF"/>
                </a:solidFill>
                <a:latin typeface="Aileron Regular Bold"/>
              </a:rPr>
              <a:t>- gerou fortes e consistentes retornos de capital ao longo dos anos;</a:t>
            </a:r>
          </a:p>
          <a:p>
            <a:pPr algn="just">
              <a:lnSpc>
                <a:spcPts val="4669"/>
              </a:lnSpc>
              <a:spcBef>
                <a:spcPct val="0"/>
              </a:spcBef>
            </a:pPr>
            <a:endParaRPr lang="en-US" sz="3335">
              <a:solidFill>
                <a:srgbClr val="37C9EF"/>
              </a:solidFill>
              <a:latin typeface="Aileron Regular Bold"/>
            </a:endParaRPr>
          </a:p>
          <a:p>
            <a:pPr algn="just">
              <a:lnSpc>
                <a:spcPts val="4669"/>
              </a:lnSpc>
              <a:spcBef>
                <a:spcPct val="0"/>
              </a:spcBef>
            </a:pPr>
            <a:r>
              <a:rPr lang="en-US" sz="3335">
                <a:solidFill>
                  <a:srgbClr val="37C9EF"/>
                </a:solidFill>
                <a:latin typeface="Aileron Regular Bold"/>
              </a:rPr>
              <a:t>- conta com um grupo de profissionais com forte reputação nos mercado financeiro;</a:t>
            </a:r>
          </a:p>
          <a:p>
            <a:pPr algn="just">
              <a:lnSpc>
                <a:spcPts val="4669"/>
              </a:lnSpc>
              <a:spcBef>
                <a:spcPct val="0"/>
              </a:spcBef>
            </a:pPr>
            <a:endParaRPr lang="en-US" sz="3335">
              <a:solidFill>
                <a:srgbClr val="37C9EF"/>
              </a:solidFill>
              <a:latin typeface="Aileron Regular Bold"/>
            </a:endParaRPr>
          </a:p>
          <a:p>
            <a:pPr algn="just">
              <a:lnSpc>
                <a:spcPts val="4669"/>
              </a:lnSpc>
              <a:spcBef>
                <a:spcPct val="0"/>
              </a:spcBef>
            </a:pPr>
            <a:r>
              <a:rPr lang="en-US" sz="3335">
                <a:solidFill>
                  <a:srgbClr val="37C9EF"/>
                </a:solidFill>
                <a:latin typeface="Aileron Regular Bold"/>
              </a:rPr>
              <a:t>- diversificou suas operações e fontes de receitas de forma a reforçar os relacionamentos que mantém com seus clientes.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1492" y="-577817"/>
            <a:ext cx="4634903" cy="11442633"/>
            <a:chOff x="0" y="0"/>
            <a:chExt cx="1690825" cy="4174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825" cy="4174304"/>
            </a:xfrm>
            <a:custGeom>
              <a:avLst/>
              <a:gdLst/>
              <a:ahLst/>
              <a:cxnLst/>
              <a:rect l="l" t="t" r="r" b="b"/>
              <a:pathLst>
                <a:path w="1690825" h="4174304">
                  <a:moveTo>
                    <a:pt x="0" y="0"/>
                  </a:moveTo>
                  <a:lnTo>
                    <a:pt x="0" y="4174304"/>
                  </a:lnTo>
                  <a:lnTo>
                    <a:pt x="1690825" y="4174304"/>
                  </a:lnTo>
                  <a:lnTo>
                    <a:pt x="1690825" y="0"/>
                  </a:lnTo>
                  <a:lnTo>
                    <a:pt x="0" y="0"/>
                  </a:lnTo>
                  <a:close/>
                  <a:moveTo>
                    <a:pt x="1629865" y="4113343"/>
                  </a:moveTo>
                  <a:lnTo>
                    <a:pt x="59690" y="4113343"/>
                  </a:lnTo>
                  <a:lnTo>
                    <a:pt x="59690" y="59690"/>
                  </a:lnTo>
                  <a:lnTo>
                    <a:pt x="1629865" y="59690"/>
                  </a:lnTo>
                  <a:lnTo>
                    <a:pt x="1629865" y="41133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73654" y="6666054"/>
            <a:ext cx="4400491" cy="29336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4350" y="942164"/>
            <a:ext cx="3524483" cy="35244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36761" y="1007451"/>
            <a:ext cx="1579662" cy="365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68"/>
              </a:lnSpc>
            </a:pPr>
            <a:r>
              <a:rPr lang="en-US" sz="21334">
                <a:solidFill>
                  <a:srgbClr val="001F62"/>
                </a:solidFill>
                <a:latin typeface="Bebas Neue"/>
              </a:rPr>
              <a:t>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8308" y="4971239"/>
            <a:ext cx="2296567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00" dirty="0">
                <a:solidFill>
                  <a:srgbClr val="FFFFFF"/>
                </a:solidFill>
                <a:latin typeface="Bebas Neue"/>
              </a:rPr>
              <a:t>WEAKNESSES</a:t>
            </a:r>
            <a:endParaRPr lang="en-US" sz="4499" dirty="0">
              <a:solidFill>
                <a:srgbClr val="FFFFFF"/>
              </a:solidFill>
              <a:latin typeface="Bebas Neue"/>
            </a:endParaRPr>
          </a:p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Bebas Neue"/>
              </a:rPr>
              <a:t>FRAQUEZAS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030700" y="9599715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73400" y="9599715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16100" y="9599715"/>
            <a:ext cx="1257300" cy="125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58800" y="9599715"/>
            <a:ext cx="12573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44200" y="9599715"/>
            <a:ext cx="1257300" cy="1257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01500" y="9599715"/>
            <a:ext cx="12573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29600" y="9599715"/>
            <a:ext cx="1257300" cy="125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486900" y="9599715"/>
            <a:ext cx="1257300" cy="125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72300" y="9599715"/>
            <a:ext cx="1257300" cy="1257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15000" y="9599715"/>
            <a:ext cx="1257300" cy="125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457700" y="9599715"/>
            <a:ext cx="1257300" cy="1257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2440"/>
          <a:stretch>
            <a:fillRect/>
          </a:stretch>
        </p:blipFill>
        <p:spPr>
          <a:xfrm>
            <a:off x="3985461" y="9599715"/>
            <a:ext cx="472239" cy="1257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221580" y="2109216"/>
            <a:ext cx="13513909" cy="587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5856"/>
              </a:lnSpc>
              <a:buFont typeface="Arial"/>
              <a:buChar char="•"/>
            </a:pPr>
            <a:r>
              <a:rPr lang="en-US" sz="3200">
                <a:solidFill>
                  <a:srgbClr val="37C9EF"/>
                </a:solidFill>
                <a:latin typeface="Aileron Regular Bold"/>
              </a:rPr>
              <a:t>Preocupações dos trabalhadores sobre automação</a:t>
            </a:r>
          </a:p>
          <a:p>
            <a:pPr marL="690881" lvl="1" indent="-345440">
              <a:lnSpc>
                <a:spcPts val="5856"/>
              </a:lnSpc>
              <a:buFont typeface="Arial"/>
              <a:buChar char="•"/>
            </a:pPr>
            <a:r>
              <a:rPr lang="en-US" sz="3200">
                <a:solidFill>
                  <a:srgbClr val="37C9EF"/>
                </a:solidFill>
                <a:latin typeface="Aileron Regular Bold"/>
              </a:rPr>
              <a:t>Alto poder de negociação de parceiros de canal no setor de Serviços Financeiros Misc.</a:t>
            </a:r>
          </a:p>
          <a:p>
            <a:pPr marL="690881" lvl="1" indent="-345440">
              <a:lnSpc>
                <a:spcPts val="5856"/>
              </a:lnSpc>
              <a:buFont typeface="Arial"/>
              <a:buChar char="•"/>
            </a:pPr>
            <a:r>
              <a:rPr lang="en-US" sz="3200">
                <a:solidFill>
                  <a:srgbClr val="37C9EF"/>
                </a:solidFill>
                <a:latin typeface="Aileron Regular Bold"/>
              </a:rPr>
              <a:t>Custos de juros</a:t>
            </a:r>
          </a:p>
          <a:p>
            <a:pPr marL="690881" lvl="1" indent="-345440">
              <a:lnSpc>
                <a:spcPts val="5856"/>
              </a:lnSpc>
              <a:buFont typeface="Arial"/>
              <a:buChar char="•"/>
            </a:pPr>
            <a:r>
              <a:rPr lang="en-US" sz="3200">
                <a:solidFill>
                  <a:srgbClr val="37C9EF"/>
                </a:solidFill>
                <a:latin typeface="Aileron Regular Bold"/>
              </a:rPr>
              <a:t>Alinhando vendas com marketing</a:t>
            </a:r>
          </a:p>
          <a:p>
            <a:pPr marL="690881" lvl="1" indent="-345440">
              <a:lnSpc>
                <a:spcPts val="5856"/>
              </a:lnSpc>
              <a:buFont typeface="Arial"/>
              <a:buChar char="•"/>
            </a:pPr>
            <a:r>
              <a:rPr lang="en-US" sz="3200">
                <a:solidFill>
                  <a:srgbClr val="37C9EF"/>
                </a:solidFill>
                <a:latin typeface="Aileron Regular Bold"/>
              </a:rPr>
              <a:t>Altos custos operacionais </a:t>
            </a:r>
          </a:p>
          <a:p>
            <a:pPr marL="690881" lvl="1" indent="-345440">
              <a:lnSpc>
                <a:spcPts val="5856"/>
              </a:lnSpc>
              <a:buFont typeface="Arial"/>
              <a:buChar char="•"/>
            </a:pPr>
            <a:r>
              <a:rPr lang="en-US" sz="3200">
                <a:solidFill>
                  <a:srgbClr val="37C9EF"/>
                </a:solidFill>
                <a:latin typeface="Aileron Regular Bold"/>
              </a:rPr>
              <a:t>Lento para aproveitar novos canais de comunicação</a:t>
            </a:r>
          </a:p>
          <a:p>
            <a:pPr marL="690881" lvl="1" indent="-345440">
              <a:lnSpc>
                <a:spcPts val="5856"/>
              </a:lnSpc>
              <a:buFont typeface="Arial"/>
              <a:buChar char="•"/>
            </a:pPr>
            <a:r>
              <a:rPr lang="en-US" sz="3200">
                <a:solidFill>
                  <a:srgbClr val="37C9EF"/>
                </a:solidFill>
                <a:latin typeface="Aileron Regular Bold"/>
              </a:rPr>
              <a:t>Necessidade de maior diversidade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1492" y="-577817"/>
            <a:ext cx="4634903" cy="11442633"/>
            <a:chOff x="0" y="0"/>
            <a:chExt cx="1690825" cy="4174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825" cy="4174304"/>
            </a:xfrm>
            <a:custGeom>
              <a:avLst/>
              <a:gdLst/>
              <a:ahLst/>
              <a:cxnLst/>
              <a:rect l="l" t="t" r="r" b="b"/>
              <a:pathLst>
                <a:path w="1690825" h="4174304">
                  <a:moveTo>
                    <a:pt x="0" y="0"/>
                  </a:moveTo>
                  <a:lnTo>
                    <a:pt x="0" y="4174304"/>
                  </a:lnTo>
                  <a:lnTo>
                    <a:pt x="1690825" y="4174304"/>
                  </a:lnTo>
                  <a:lnTo>
                    <a:pt x="1690825" y="0"/>
                  </a:lnTo>
                  <a:lnTo>
                    <a:pt x="0" y="0"/>
                  </a:lnTo>
                  <a:close/>
                  <a:moveTo>
                    <a:pt x="1629865" y="4113343"/>
                  </a:moveTo>
                  <a:lnTo>
                    <a:pt x="59690" y="4113343"/>
                  </a:lnTo>
                  <a:lnTo>
                    <a:pt x="59690" y="59690"/>
                  </a:lnTo>
                  <a:lnTo>
                    <a:pt x="1629865" y="59690"/>
                  </a:lnTo>
                  <a:lnTo>
                    <a:pt x="1629865" y="41133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73654" y="6666054"/>
            <a:ext cx="4400491" cy="29336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4350" y="942164"/>
            <a:ext cx="3524483" cy="35244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9591" y="1007451"/>
            <a:ext cx="1054001" cy="365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68"/>
              </a:lnSpc>
            </a:pPr>
            <a:r>
              <a:rPr lang="en-US" sz="21334">
                <a:solidFill>
                  <a:srgbClr val="001F62"/>
                </a:solidFill>
                <a:latin typeface="Bebas Neue"/>
              </a:rPr>
              <a:t>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0348" y="4952189"/>
            <a:ext cx="2992487" cy="171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FFFFFF"/>
                </a:solidFill>
                <a:latin typeface="Bebas Neue"/>
              </a:rPr>
              <a:t>OPPORTUNITIES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FFFFFF"/>
                </a:solidFill>
                <a:latin typeface="Bebas Neue"/>
              </a:rPr>
              <a:t>OPORTUNIDADES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8756" y="2305056"/>
            <a:ext cx="13040594" cy="558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37C9EF"/>
                </a:solidFill>
                <a:latin typeface="Aileron Regular Bold"/>
              </a:rPr>
              <a:t>- Marketing e Publicidade ajudou a empresa a melhorar suas vendas e sucesso</a:t>
            </a:r>
          </a:p>
          <a:p>
            <a:pPr>
              <a:lnSpc>
                <a:spcPts val="6300"/>
              </a:lnSpc>
            </a:pPr>
            <a:endParaRPr lang="en-US" sz="4500">
              <a:solidFill>
                <a:srgbClr val="37C9EF"/>
              </a:solidFill>
              <a:latin typeface="Aileron Regular Bold"/>
            </a:endParaRPr>
          </a:p>
          <a:p>
            <a:pPr>
              <a:lnSpc>
                <a:spcPts val="6300"/>
              </a:lnSpc>
            </a:pPr>
            <a:r>
              <a:rPr lang="en-US" sz="4500">
                <a:solidFill>
                  <a:srgbClr val="37C9EF"/>
                </a:solidFill>
                <a:latin typeface="Aileron Regular Bold"/>
              </a:rPr>
              <a:t>- Tecnologias para ter mais produtividade</a:t>
            </a:r>
          </a:p>
          <a:p>
            <a:pPr>
              <a:lnSpc>
                <a:spcPts val="6300"/>
              </a:lnSpc>
            </a:pPr>
            <a:endParaRPr lang="en-US" sz="4500">
              <a:solidFill>
                <a:srgbClr val="37C9EF"/>
              </a:solidFill>
              <a:latin typeface="Aileron Regular Bold"/>
            </a:endParaRPr>
          </a:p>
          <a:p>
            <a:pPr>
              <a:lnSpc>
                <a:spcPts val="6300"/>
              </a:lnSpc>
            </a:pPr>
            <a:r>
              <a:rPr lang="en-US" sz="4500">
                <a:solidFill>
                  <a:srgbClr val="37C9EF"/>
                </a:solidFill>
                <a:latin typeface="Aileron Regular Bold"/>
              </a:rPr>
              <a:t>- Criação do Inteli - Instituto de Tecnologia e Liderança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030700" y="9599715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73400" y="9599715"/>
            <a:ext cx="1257300" cy="125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16100" y="9599715"/>
            <a:ext cx="12573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58800" y="9599715"/>
            <a:ext cx="1257300" cy="1257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44200" y="9599715"/>
            <a:ext cx="12573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01500" y="9599715"/>
            <a:ext cx="1257300" cy="125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29600" y="9599715"/>
            <a:ext cx="1257300" cy="125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486900" y="9599715"/>
            <a:ext cx="1257300" cy="1257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72300" y="9599715"/>
            <a:ext cx="1257300" cy="125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15000" y="9599715"/>
            <a:ext cx="1257300" cy="1257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457700" y="9599715"/>
            <a:ext cx="1257300" cy="1257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2440"/>
          <a:stretch>
            <a:fillRect/>
          </a:stretch>
        </p:blipFill>
        <p:spPr>
          <a:xfrm>
            <a:off x="3985461" y="9599715"/>
            <a:ext cx="472239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1492" y="-577817"/>
            <a:ext cx="4634903" cy="11442633"/>
            <a:chOff x="0" y="0"/>
            <a:chExt cx="1690825" cy="4174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825" cy="4174304"/>
            </a:xfrm>
            <a:custGeom>
              <a:avLst/>
              <a:gdLst/>
              <a:ahLst/>
              <a:cxnLst/>
              <a:rect l="l" t="t" r="r" b="b"/>
              <a:pathLst>
                <a:path w="1690825" h="4174304">
                  <a:moveTo>
                    <a:pt x="0" y="0"/>
                  </a:moveTo>
                  <a:lnTo>
                    <a:pt x="0" y="4174304"/>
                  </a:lnTo>
                  <a:lnTo>
                    <a:pt x="1690825" y="4174304"/>
                  </a:lnTo>
                  <a:lnTo>
                    <a:pt x="1690825" y="0"/>
                  </a:lnTo>
                  <a:lnTo>
                    <a:pt x="0" y="0"/>
                  </a:lnTo>
                  <a:close/>
                  <a:moveTo>
                    <a:pt x="1629865" y="4113343"/>
                  </a:moveTo>
                  <a:lnTo>
                    <a:pt x="59690" y="4113343"/>
                  </a:lnTo>
                  <a:lnTo>
                    <a:pt x="59690" y="59690"/>
                  </a:lnTo>
                  <a:lnTo>
                    <a:pt x="1629865" y="59690"/>
                  </a:lnTo>
                  <a:lnTo>
                    <a:pt x="1629865" y="41133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73654" y="6666054"/>
            <a:ext cx="4400491" cy="29336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4350" y="942164"/>
            <a:ext cx="3524483" cy="35244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030700" y="9599715"/>
            <a:ext cx="12573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73400" y="9599715"/>
            <a:ext cx="1257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16100" y="9599715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58800" y="9599715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44200" y="9599715"/>
            <a:ext cx="1257300" cy="125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01500" y="9599715"/>
            <a:ext cx="12573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29600" y="9599715"/>
            <a:ext cx="1257300" cy="1257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486900" y="9599715"/>
            <a:ext cx="12573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72300" y="9599715"/>
            <a:ext cx="1257300" cy="125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15000" y="9599715"/>
            <a:ext cx="1257300" cy="125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457700" y="9599715"/>
            <a:ext cx="1257300" cy="1257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2440"/>
          <a:stretch>
            <a:fillRect/>
          </a:stretch>
        </p:blipFill>
        <p:spPr>
          <a:xfrm>
            <a:off x="3985461" y="9599715"/>
            <a:ext cx="472239" cy="1257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38882" y="1007451"/>
            <a:ext cx="975420" cy="365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68"/>
              </a:lnSpc>
            </a:pPr>
            <a:r>
              <a:rPr lang="en-US" sz="21334">
                <a:solidFill>
                  <a:srgbClr val="001F62"/>
                </a:solidFill>
                <a:latin typeface="Bebas Neue"/>
              </a:rPr>
              <a:t>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3949" y="4952189"/>
            <a:ext cx="1805285" cy="171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FFFFFF"/>
                </a:solidFill>
                <a:latin typeface="Bebas Neue"/>
              </a:rPr>
              <a:t>THREATS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FFFFFF"/>
                </a:solidFill>
                <a:latin typeface="Bebas Neue"/>
              </a:rPr>
              <a:t>AMEAÇAS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44095" y="1427486"/>
            <a:ext cx="13559057" cy="678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8"/>
              </a:lnSpc>
              <a:spcBef>
                <a:spcPct val="0"/>
              </a:spcBef>
            </a:pPr>
            <a:r>
              <a:rPr lang="en-US" sz="2970">
                <a:solidFill>
                  <a:srgbClr val="37C9EF"/>
                </a:solidFill>
                <a:latin typeface="Aileron Regular Bold"/>
              </a:rPr>
              <a:t>- Riscos na reputação;</a:t>
            </a:r>
          </a:p>
          <a:p>
            <a:pPr algn="just">
              <a:lnSpc>
                <a:spcPts val="4158"/>
              </a:lnSpc>
              <a:spcBef>
                <a:spcPct val="0"/>
              </a:spcBef>
            </a:pPr>
            <a:r>
              <a:rPr lang="en-US" sz="2970">
                <a:solidFill>
                  <a:srgbClr val="37C9EF"/>
                </a:solidFill>
                <a:latin typeface="Aileron Regular Bold"/>
              </a:rPr>
              <a:t>     BTG Pactual em 2015</a:t>
            </a:r>
          </a:p>
          <a:p>
            <a:pPr algn="just">
              <a:lnSpc>
                <a:spcPts val="4158"/>
              </a:lnSpc>
              <a:spcBef>
                <a:spcPct val="0"/>
              </a:spcBef>
            </a:pPr>
            <a:endParaRPr lang="en-US" sz="2970">
              <a:solidFill>
                <a:srgbClr val="37C9EF"/>
              </a:solidFill>
              <a:latin typeface="Aileron Regular Bold"/>
            </a:endParaRPr>
          </a:p>
          <a:p>
            <a:pPr algn="just">
              <a:lnSpc>
                <a:spcPts val="4158"/>
              </a:lnSpc>
              <a:spcBef>
                <a:spcPct val="0"/>
              </a:spcBef>
            </a:pPr>
            <a:r>
              <a:rPr lang="en-US" sz="2970">
                <a:solidFill>
                  <a:srgbClr val="37C9EF"/>
                </a:solidFill>
                <a:latin typeface="Aileron Regular Bold"/>
              </a:rPr>
              <a:t>- Impacto macroeconômico nas atividades de investimento;</a:t>
            </a:r>
          </a:p>
          <a:p>
            <a:pPr algn="just">
              <a:lnSpc>
                <a:spcPts val="4158"/>
              </a:lnSpc>
              <a:spcBef>
                <a:spcPct val="0"/>
              </a:spcBef>
            </a:pPr>
            <a:r>
              <a:rPr lang="en-US" sz="2970">
                <a:solidFill>
                  <a:srgbClr val="37C9EF"/>
                </a:solidFill>
                <a:latin typeface="Aileron Regular Bold"/>
              </a:rPr>
              <a:t>     Exemplo: taxas de juros</a:t>
            </a:r>
          </a:p>
          <a:p>
            <a:pPr algn="just">
              <a:lnSpc>
                <a:spcPts val="4158"/>
              </a:lnSpc>
              <a:spcBef>
                <a:spcPct val="0"/>
              </a:spcBef>
            </a:pPr>
            <a:endParaRPr lang="en-US" sz="2970">
              <a:solidFill>
                <a:srgbClr val="37C9EF"/>
              </a:solidFill>
              <a:latin typeface="Aileron Regular Bold"/>
            </a:endParaRPr>
          </a:p>
          <a:p>
            <a:pPr algn="just">
              <a:lnSpc>
                <a:spcPts val="4158"/>
              </a:lnSpc>
              <a:spcBef>
                <a:spcPct val="0"/>
              </a:spcBef>
            </a:pPr>
            <a:r>
              <a:rPr lang="en-US" sz="2970">
                <a:solidFill>
                  <a:srgbClr val="37C9EF"/>
                </a:solidFill>
                <a:latin typeface="Aileron Regular Bold"/>
              </a:rPr>
              <a:t>- Mudanças regulatórias: regulamentos ambientais, sociais e de governança;</a:t>
            </a:r>
          </a:p>
          <a:p>
            <a:pPr algn="just">
              <a:lnSpc>
                <a:spcPts val="4158"/>
              </a:lnSpc>
              <a:spcBef>
                <a:spcPct val="0"/>
              </a:spcBef>
            </a:pPr>
            <a:r>
              <a:rPr lang="en-US" sz="2970">
                <a:solidFill>
                  <a:srgbClr val="37C9EF"/>
                </a:solidFill>
                <a:latin typeface="Aileron Regular Bold"/>
              </a:rPr>
              <a:t>     Lei nº 13.709/2018: Lei Geral de Proteção de Dados</a:t>
            </a:r>
          </a:p>
          <a:p>
            <a:pPr algn="just">
              <a:lnSpc>
                <a:spcPts val="4158"/>
              </a:lnSpc>
              <a:spcBef>
                <a:spcPct val="0"/>
              </a:spcBef>
            </a:pPr>
            <a:endParaRPr lang="en-US" sz="2970">
              <a:solidFill>
                <a:srgbClr val="37C9EF"/>
              </a:solidFill>
              <a:latin typeface="Aileron Regular Bold"/>
            </a:endParaRPr>
          </a:p>
          <a:p>
            <a:pPr algn="just">
              <a:lnSpc>
                <a:spcPts val="4158"/>
              </a:lnSpc>
              <a:spcBef>
                <a:spcPct val="0"/>
              </a:spcBef>
            </a:pPr>
            <a:r>
              <a:rPr lang="en-US" sz="2970">
                <a:solidFill>
                  <a:srgbClr val="37C9EF"/>
                </a:solidFill>
                <a:latin typeface="Aileron Regular Bold"/>
              </a:rPr>
              <a:t>- Concorrência dos bancos digitais; </a:t>
            </a:r>
          </a:p>
          <a:p>
            <a:pPr algn="just">
              <a:lnSpc>
                <a:spcPts val="4158"/>
              </a:lnSpc>
              <a:spcBef>
                <a:spcPct val="0"/>
              </a:spcBef>
            </a:pPr>
            <a:endParaRPr lang="en-US" sz="2970">
              <a:solidFill>
                <a:srgbClr val="37C9EF"/>
              </a:solidFill>
              <a:latin typeface="Aileron Regular Bold"/>
            </a:endParaRPr>
          </a:p>
          <a:p>
            <a:pPr algn="just">
              <a:lnSpc>
                <a:spcPts val="4158"/>
              </a:lnSpc>
              <a:spcBef>
                <a:spcPct val="0"/>
              </a:spcBef>
            </a:pPr>
            <a:r>
              <a:rPr lang="en-US" sz="2970">
                <a:solidFill>
                  <a:srgbClr val="37C9EF"/>
                </a:solidFill>
                <a:latin typeface="Aileron Regular Bold"/>
              </a:rPr>
              <a:t>- Interrupção e a ascensão das fintechs.</a:t>
            </a:r>
          </a:p>
          <a:p>
            <a:pPr algn="just">
              <a:lnSpc>
                <a:spcPts val="4158"/>
              </a:lnSpc>
              <a:spcBef>
                <a:spcPct val="0"/>
              </a:spcBef>
            </a:pPr>
            <a:r>
              <a:rPr lang="en-US" sz="2970">
                <a:solidFill>
                  <a:srgbClr val="37C9EF"/>
                </a:solidFill>
                <a:latin typeface="Aileron Regular Bold"/>
              </a:rPr>
              <a:t>     Exemplo: C6 Bank, Pic Pay e Creditas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341</Words>
  <Application>Microsoft Office PowerPoint</Application>
  <PresentationFormat>Personalizar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Calibri</vt:lpstr>
      <vt:lpstr>Arial</vt:lpstr>
      <vt:lpstr>Aileron Regular Bold</vt:lpstr>
      <vt:lpstr>Aileron Regular</vt:lpstr>
      <vt:lpstr>Bebas Neue Bold</vt:lpstr>
      <vt:lpstr>Bebas Neue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Swot</dc:title>
  <cp:lastModifiedBy>Antony Fernando</cp:lastModifiedBy>
  <cp:revision>1</cp:revision>
  <dcterms:created xsi:type="dcterms:W3CDTF">2006-08-16T00:00:00Z</dcterms:created>
  <dcterms:modified xsi:type="dcterms:W3CDTF">2022-05-11T19:16:19Z</dcterms:modified>
  <dc:identifier>DAE_-s_UFOQ</dc:identifier>
</cp:coreProperties>
</file>